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72" r:id="rId3"/>
    <p:sldId id="338" r:id="rId4"/>
    <p:sldId id="299" r:id="rId5"/>
    <p:sldId id="300" r:id="rId6"/>
    <p:sldId id="330" r:id="rId7"/>
    <p:sldId id="343" r:id="rId8"/>
    <p:sldId id="266" r:id="rId9"/>
    <p:sldId id="324" r:id="rId10"/>
    <p:sldId id="323" r:id="rId11"/>
    <p:sldId id="326" r:id="rId12"/>
    <p:sldId id="331" r:id="rId13"/>
    <p:sldId id="339" r:id="rId14"/>
    <p:sldId id="307" r:id="rId15"/>
    <p:sldId id="341" r:id="rId16"/>
    <p:sldId id="340" r:id="rId17"/>
    <p:sldId id="342" r:id="rId18"/>
    <p:sldId id="345" r:id="rId19"/>
    <p:sldId id="346" r:id="rId20"/>
    <p:sldId id="347" r:id="rId21"/>
    <p:sldId id="348" r:id="rId22"/>
    <p:sldId id="349" r:id="rId23"/>
    <p:sldId id="350" r:id="rId24"/>
    <p:sldId id="332" r:id="rId25"/>
    <p:sldId id="333" r:id="rId26"/>
    <p:sldId id="351" r:id="rId27"/>
    <p:sldId id="352" r:id="rId28"/>
    <p:sldId id="353" r:id="rId29"/>
    <p:sldId id="354" r:id="rId30"/>
    <p:sldId id="334" r:id="rId31"/>
    <p:sldId id="335" r:id="rId32"/>
    <p:sldId id="355" r:id="rId33"/>
    <p:sldId id="356" r:id="rId34"/>
    <p:sldId id="358" r:id="rId35"/>
    <p:sldId id="357" r:id="rId36"/>
    <p:sldId id="359" r:id="rId37"/>
    <p:sldId id="360" r:id="rId38"/>
    <p:sldId id="344" r:id="rId39"/>
    <p:sldId id="363" r:id="rId40"/>
    <p:sldId id="336" r:id="rId41"/>
    <p:sldId id="337" r:id="rId42"/>
    <p:sldId id="362" r:id="rId43"/>
    <p:sldId id="364" r:id="rId44"/>
    <p:sldId id="29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6F9F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06"/>
    <p:restoredTop sz="88633"/>
  </p:normalViewPr>
  <p:slideViewPr>
    <p:cSldViewPr snapToGrid="0" snapToObjects="1">
      <p:cViewPr varScale="1">
        <p:scale>
          <a:sx n="106" d="100"/>
          <a:sy n="106" d="100"/>
        </p:scale>
        <p:origin x="13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7FE10-E9D8-0748-B87E-0ADCD55ACCF9}" type="datetimeFigureOut">
              <a:rPr lang="en-US" smtClean="0"/>
              <a:t>5/12/24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B88F7-D0B2-1A49-927F-1F28AB2DA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21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by DALL-E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08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5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24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38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+mj-lt"/>
              </a:rPr>
              <a:t>Since the rows are reordered, a data.table can have at most one key because it can not be sorted in more than one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04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+mj-lt"/>
              </a:rPr>
              <a:t>There’s a bunch of set functions in data.table. Anyone know what makes them special?</a:t>
            </a:r>
          </a:p>
          <a:p>
            <a:r>
              <a:rPr lang="en-US" sz="1200" dirty="0">
                <a:latin typeface="+mj-lt"/>
              </a:rPr>
              <a:t>Why use the </a:t>
            </a:r>
            <a:r>
              <a:rPr lang="en-US" sz="1200" dirty="0" err="1">
                <a:latin typeface="+mj-lt"/>
              </a:rPr>
              <a:t>setkeyv</a:t>
            </a:r>
            <a:r>
              <a:rPr lang="en-US" sz="1200" dirty="0">
                <a:latin typeface="+mj-lt"/>
              </a:rPr>
              <a:t>?</a:t>
            </a:r>
          </a:p>
          <a:p>
            <a:r>
              <a:rPr lang="en-US" sz="1200" dirty="0">
                <a:latin typeface="+mj-lt"/>
              </a:rPr>
              <a:t>Why would using keys make any difference?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29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+mj-lt"/>
              </a:rPr>
              <a:t>This is a general search algorithm called “vector scan” which is a good name for what it does</a:t>
            </a:r>
          </a:p>
          <a:p>
            <a:r>
              <a:rPr lang="en-US" sz="1200" dirty="0">
                <a:latin typeface="+mj-lt"/>
              </a:rPr>
              <a:t>Anyone want to describe what is happening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93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+mj-lt"/>
              </a:rPr>
              <a:t>This algorithm (written in R and simplified) is called binary search. This one requires first ensuring the data are ordered. Anyone able to explain what this algorithm is doing?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24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86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48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57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38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29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34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90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5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94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06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97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03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29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36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262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30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053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512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Issues with scoping were most pronounced but also the code was hard to read (https://</a:t>
            </a:r>
            <a:r>
              <a:rPr lang="en-US" dirty="0" err="1"/>
              <a:t>bookdown.org</a:t>
            </a:r>
            <a:r>
              <a:rPr lang="en-US" dirty="0"/>
              <a:t>/</a:t>
            </a:r>
            <a:r>
              <a:rPr lang="en-US" dirty="0" err="1"/>
              <a:t>rdpeng</a:t>
            </a:r>
            <a:r>
              <a:rPr lang="en-US" dirty="0"/>
              <a:t>/</a:t>
            </a:r>
            <a:r>
              <a:rPr lang="en-US" dirty="0" err="1"/>
              <a:t>rprogdatascience</a:t>
            </a:r>
            <a:r>
              <a:rPr lang="en-US" dirty="0"/>
              <a:t>/scoping-rules-of-</a:t>
            </a:r>
            <a:r>
              <a:rPr lang="en-US" dirty="0" err="1"/>
              <a:t>r.html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75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248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6021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760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as.list</a:t>
            </a:r>
            <a:r>
              <a:rPr lang="en-US" dirty="0"/>
              <a:t>() is necessary in the env argument to splice the call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362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76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89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573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34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557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840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382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34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34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49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you use data.table (for those that are using it)?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6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07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8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3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3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8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0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02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76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2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91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5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E4D8F-C2C9-DA47-94C9-F60E44B14C75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2.tiff"/><Relationship Id="rId10" Type="http://schemas.openxmlformats.org/officeDocument/2006/relationships/image" Target="../media/image9.jpeg"/><Relationship Id="rId4" Type="http://schemas.openxmlformats.org/officeDocument/2006/relationships/image" Target="../media/image4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.tif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in suits sitting at desks with seals heads&#10;&#10;Description automatically generated">
            <a:extLst>
              <a:ext uri="{FF2B5EF4-FFF2-40B4-BE49-F238E27FC236}">
                <a16:creationId xmlns:a16="http://schemas.microsoft.com/office/drawing/2014/main" id="{A3E8D820-F6F7-EA89-4023-C080CF28C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64" y="-61893"/>
            <a:ext cx="12205063" cy="697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E9A094-51C8-3F42-B10D-21F4E79A3B35}"/>
              </a:ext>
            </a:extLst>
          </p:cNvPr>
          <p:cNvSpPr txBox="1"/>
          <p:nvPr/>
        </p:nvSpPr>
        <p:spPr>
          <a:xfrm>
            <a:off x="0" y="648688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Tyson S. Barrett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C6E6B5-5DFC-7B41-BEB0-209F7F602EC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6BB850-67CB-8FB1-7C1A-EC986C04D8E9}"/>
              </a:ext>
            </a:extLst>
          </p:cNvPr>
          <p:cNvSpPr/>
          <p:nvPr/>
        </p:nvSpPr>
        <p:spPr>
          <a:xfrm>
            <a:off x="0" y="343914"/>
            <a:ext cx="12205062" cy="1741452"/>
          </a:xfrm>
          <a:prstGeom prst="rect">
            <a:avLst/>
          </a:prstGeom>
          <a:solidFill>
            <a:srgbClr val="F2F2F2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166101" y="343914"/>
            <a:ext cx="6927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198263" y="1417688"/>
            <a:ext cx="6894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Advanced Topics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2CF6A-4784-084A-B19C-DCE4CCE7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965" y="237225"/>
            <a:ext cx="1689530" cy="19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74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BD177-73BF-DAAA-EEEF-E832C4E9C6EC}"/>
              </a:ext>
            </a:extLst>
          </p:cNvPr>
          <p:cNvSpPr txBox="1"/>
          <p:nvPr/>
        </p:nvSpPr>
        <p:spPr>
          <a:xfrm>
            <a:off x="7946834" y="2631867"/>
            <a:ext cx="3948849" cy="2923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Thoughtful and careful so there are very few breaking changes</a:t>
            </a:r>
          </a:p>
          <a:p>
            <a:endParaRPr lang="en-US" sz="2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Can be used in production code safely</a:t>
            </a:r>
          </a:p>
        </p:txBody>
      </p:sp>
    </p:spTree>
    <p:extLst>
      <p:ext uri="{BB962C8B-B14F-4D97-AF65-F5344CB8AC3E}">
        <p14:creationId xmlns:p14="http://schemas.microsoft.com/office/powerpoint/2010/main" val="2523782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D40CE0-9596-7678-4D58-5A5B9950D81C}"/>
              </a:ext>
            </a:extLst>
          </p:cNvPr>
          <p:cNvSpPr txBox="1"/>
          <p:nvPr/>
        </p:nvSpPr>
        <p:spPr>
          <a:xfrm>
            <a:off x="4062889" y="4870671"/>
            <a:ext cx="65848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+mj-lt"/>
              </a:rPr>
              <a:t>Power of all of R + </a:t>
            </a:r>
            <a:r>
              <a:rPr lang="en-US" sz="3200" b="1" dirty="0" err="1">
                <a:solidFill>
                  <a:schemeClr val="accent1"/>
                </a:solidFill>
                <a:latin typeface="+mj-lt"/>
              </a:rPr>
              <a:t>Gforce</a:t>
            </a:r>
            <a:r>
              <a:rPr lang="en-US" sz="3200" b="1" dirty="0">
                <a:solidFill>
                  <a:schemeClr val="accent1"/>
                </a:solidFill>
                <a:latin typeface="+mj-lt"/>
              </a:rPr>
              <a:t> + grouped optimization (more on this later!)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4DEC5-8BA1-8568-FF35-ADC0B5F904DC}"/>
              </a:ext>
            </a:extLst>
          </p:cNvPr>
          <p:cNvSpPr txBox="1"/>
          <p:nvPr/>
        </p:nvSpPr>
        <p:spPr>
          <a:xfrm>
            <a:off x="5139274" y="1662100"/>
            <a:ext cx="6756409" cy="317009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Cool Fact: a data.table containing mostly numeric data can use up to 60% less memory compared to the equivalent 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+mj-lt"/>
              </a:rPr>
              <a:t>data.frame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135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Agenda</a:t>
            </a:r>
            <a:endParaRPr lang="en-US" sz="5400" b="1" dirty="0">
              <a:solidFill>
                <a:schemeClr val="accent4">
                  <a:lumMod val="20000"/>
                  <a:lumOff val="80000"/>
                </a:schemeClr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A38C0-9633-30E4-FC10-CCECD89C77AA}"/>
              </a:ext>
            </a:extLst>
          </p:cNvPr>
          <p:cNvSpPr txBox="1"/>
          <p:nvPr/>
        </p:nvSpPr>
        <p:spPr>
          <a:xfrm>
            <a:off x="408672" y="1843950"/>
            <a:ext cx="638454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Brief Intro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Keys and Binary Search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Secondary Indices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Programming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Reference Semantics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F2BFA-5427-2FAF-5F59-B0C27873962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pic>
        <p:nvPicPr>
          <p:cNvPr id="4" name="Picture 3" descr="A seal standing in front of a screen&#10;&#10;Description automatically generated">
            <a:extLst>
              <a:ext uri="{FF2B5EF4-FFF2-40B4-BE49-F238E27FC236}">
                <a16:creationId xmlns:a16="http://schemas.microsoft.com/office/drawing/2014/main" id="{F8E8D1BF-2410-D411-FB4B-F8EE330D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215" y="1113023"/>
            <a:ext cx="4858336" cy="4858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42749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Keys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471910"/>
            <a:ext cx="11731144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Kind of like ~~fancy~~ row names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We can set keys on multiple columns and the column can be of different types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integer, numeric, character, factor, integer64, etc. 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>
                <a:latin typeface="+mj-lt"/>
              </a:rPr>
              <a:t>list and complex types are not supported yet.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Duplicate key values are allowed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Since rows are sorted by key, any duplicates in the key columns will appear consecutively.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EDDC3B-3A99-ADFD-E0B1-F346EE6DACAF}"/>
              </a:ext>
            </a:extLst>
          </p:cNvPr>
          <p:cNvSpPr/>
          <p:nvPr/>
        </p:nvSpPr>
        <p:spPr>
          <a:xfrm>
            <a:off x="370387" y="4896091"/>
            <a:ext cx="11470511" cy="149313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400" b="1" dirty="0">
                <a:latin typeface="+mj-lt"/>
              </a:rPr>
              <a:t>Setting a key does two things: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>
                <a:latin typeface="+mj-lt"/>
              </a:rPr>
              <a:t>physically reorders the rows of the data.table by the column(s) provided by reference, always in increasing order.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>
                <a:latin typeface="+mj-lt"/>
              </a:rPr>
              <a:t>marks those columns as key columns by setting an attribute called sorted to the data.table.</a:t>
            </a:r>
          </a:p>
        </p:txBody>
      </p:sp>
    </p:spTree>
    <p:extLst>
      <p:ext uri="{BB962C8B-B14F-4D97-AF65-F5344CB8AC3E}">
        <p14:creationId xmlns:p14="http://schemas.microsoft.com/office/powerpoint/2010/main" val="2633204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Keys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75B8F1-3107-FC21-2119-9AE133BEBE86}"/>
              </a:ext>
            </a:extLst>
          </p:cNvPr>
          <p:cNvSpPr txBox="1"/>
          <p:nvPr/>
        </p:nvSpPr>
        <p:spPr>
          <a:xfrm>
            <a:off x="408672" y="1471910"/>
            <a:ext cx="11731144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Super fast because of binary search (more on this in a moment)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i="1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i="1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i="1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i="1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i="1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i="1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i="1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Can be multiple columns, e.g.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setkey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(dt, var1, var2)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3AB8B5-7AEB-B18A-EB32-31AC89231F0A}"/>
              </a:ext>
            </a:extLst>
          </p:cNvPr>
          <p:cNvSpPr txBox="1"/>
          <p:nvPr/>
        </p:nvSpPr>
        <p:spPr>
          <a:xfrm>
            <a:off x="3623642" y="2546389"/>
            <a:ext cx="3946201" cy="267765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library(data.table)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setkey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(dt, var)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or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setkeyv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(dt, "var")</a:t>
            </a:r>
          </a:p>
        </p:txBody>
      </p:sp>
    </p:spTree>
    <p:extLst>
      <p:ext uri="{BB962C8B-B14F-4D97-AF65-F5344CB8AC3E}">
        <p14:creationId xmlns:p14="http://schemas.microsoft.com/office/powerpoint/2010/main" val="2972811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Vector Scan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3B3B2-C117-1676-FBBF-10A8AC89153F}"/>
              </a:ext>
            </a:extLst>
          </p:cNvPr>
          <p:cNvSpPr txBox="1"/>
          <p:nvPr/>
        </p:nvSpPr>
        <p:spPr>
          <a:xfrm>
            <a:off x="1247986" y="1589434"/>
            <a:ext cx="9696027" cy="452431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example of vector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vector_scan_search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function(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target)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 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seq_along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== target)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return(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return(-1)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Example usage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 &lt;- c(1, 3, 5, 7, 9, 11, 13)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 &lt;- 3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 &lt;-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vector_scan_search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(vector, target)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print(result)  # Should print the index of the target in the vector</a:t>
            </a:r>
          </a:p>
        </p:txBody>
      </p:sp>
    </p:spTree>
    <p:extLst>
      <p:ext uri="{BB962C8B-B14F-4D97-AF65-F5344CB8AC3E}">
        <p14:creationId xmlns:p14="http://schemas.microsoft.com/office/powerpoint/2010/main" val="3953220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47304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Binary </a:t>
            </a:r>
          </a:p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Search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5FA33D-3673-81DD-9751-666DA4CD0822}"/>
              </a:ext>
            </a:extLst>
          </p:cNvPr>
          <p:cNvSpPr txBox="1"/>
          <p:nvPr/>
        </p:nvSpPr>
        <p:spPr>
          <a:xfrm>
            <a:off x="4067636" y="689788"/>
            <a:ext cx="7715692" cy="547842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example of binary search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binary_search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function(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target) {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left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right &lt;- length(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(left &lt;= right) {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mid &lt;- floor((left + right) / 2)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[mid] == target) {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return(mid)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 else if (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[mid] &lt; target) {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left &lt;- mid + 1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 else {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right &lt;- mid - 1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return(-1)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Example usage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sorted_vector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c(1, 3, 5, 7, 9, 11, 13)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 &lt;-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binary_search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sorted_vector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target)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print(result)  # Should print the index of the target in the sorted vector</a:t>
            </a:r>
          </a:p>
        </p:txBody>
      </p:sp>
    </p:spTree>
    <p:extLst>
      <p:ext uri="{BB962C8B-B14F-4D97-AF65-F5344CB8AC3E}">
        <p14:creationId xmlns:p14="http://schemas.microsoft.com/office/powerpoint/2010/main" val="2509391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Binary Search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35C27-9D00-F655-3C23-999BE1435A4C}"/>
              </a:ext>
            </a:extLst>
          </p:cNvPr>
          <p:cNvSpPr txBox="1"/>
          <p:nvPr/>
        </p:nvSpPr>
        <p:spPr>
          <a:xfrm>
            <a:off x="408672" y="2149460"/>
            <a:ext cx="10901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youtu.be</a:t>
            </a:r>
            <a:r>
              <a:rPr lang="en-US" sz="3600" dirty="0"/>
              <a:t>/</a:t>
            </a:r>
            <a:r>
              <a:rPr lang="en-US" sz="3600" dirty="0" err="1"/>
              <a:t>MFhxShGxHWc?si</a:t>
            </a:r>
            <a:r>
              <a:rPr lang="en-US" sz="3600" dirty="0"/>
              <a:t>=Ab29czd05h_KfXbh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409EE-C7BD-129B-8245-FAA804762268}"/>
              </a:ext>
            </a:extLst>
          </p:cNvPr>
          <p:cNvSpPr txBox="1"/>
          <p:nvPr/>
        </p:nvSpPr>
        <p:spPr>
          <a:xfrm>
            <a:off x="637272" y="4062210"/>
            <a:ext cx="6756409" cy="193899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Cool Fact: data.table shared code with R Core and that has been implemented in R now</a:t>
            </a:r>
          </a:p>
        </p:txBody>
      </p:sp>
    </p:spTree>
    <p:extLst>
      <p:ext uri="{BB962C8B-B14F-4D97-AF65-F5344CB8AC3E}">
        <p14:creationId xmlns:p14="http://schemas.microsoft.com/office/powerpoint/2010/main" val="159377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Binary Search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B42CE-9CF9-B699-4EA0-E0E9F2AEA125}"/>
              </a:ext>
            </a:extLst>
          </p:cNvPr>
          <p:cNvSpPr txBox="1"/>
          <p:nvPr/>
        </p:nvSpPr>
        <p:spPr>
          <a:xfrm>
            <a:off x="408672" y="1918669"/>
            <a:ext cx="11731144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Keys make binary search possible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Can take advantage of it in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i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,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j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,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by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, and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on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arguments!</a:t>
            </a:r>
            <a:endParaRPr lang="en-US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24898-EFBC-4BF8-C1A4-99ED5B3DC192}"/>
              </a:ext>
            </a:extLst>
          </p:cNvPr>
          <p:cNvSpPr txBox="1"/>
          <p:nvPr/>
        </p:nvSpPr>
        <p:spPr>
          <a:xfrm>
            <a:off x="942185" y="3949752"/>
            <a:ext cx="1030763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EXAMPLE with BTCUSD Time Series</a:t>
            </a:r>
          </a:p>
        </p:txBody>
      </p:sp>
    </p:spTree>
    <p:extLst>
      <p:ext uri="{BB962C8B-B14F-4D97-AF65-F5344CB8AC3E}">
        <p14:creationId xmlns:p14="http://schemas.microsoft.com/office/powerpoint/2010/main" val="1012018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Example BTCUSD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9F6CC1-11A1-9D4B-0470-3133C8A80B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85"/>
          <a:stretch/>
        </p:blipFill>
        <p:spPr>
          <a:xfrm>
            <a:off x="131718" y="1988610"/>
            <a:ext cx="11911266" cy="2882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765730-D046-A929-97F0-9AED7837596F}"/>
              </a:ext>
            </a:extLst>
          </p:cNvPr>
          <p:cNvSpPr txBox="1"/>
          <p:nvPr/>
        </p:nvSpPr>
        <p:spPr>
          <a:xfrm>
            <a:off x="131718" y="4873383"/>
            <a:ext cx="1195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The data were taken from a series of </a:t>
            </a:r>
            <a:r>
              <a:rPr lang="en-US" i="1" dirty="0" err="1"/>
              <a:t>xts</a:t>
            </a:r>
            <a:r>
              <a:rPr lang="en-US" i="1" dirty="0"/>
              <a:t> objects that were coerced with </a:t>
            </a:r>
            <a:r>
              <a:rPr lang="en-US" i="1" dirty="0" err="1"/>
              <a:t>as.data.table</a:t>
            </a:r>
            <a:r>
              <a:rPr lang="en-US" i="1" dirty="0"/>
              <a:t>() which has a fast method for </a:t>
            </a:r>
            <a:r>
              <a:rPr lang="en-US" i="1" dirty="0" err="1"/>
              <a:t>xts</a:t>
            </a:r>
            <a:r>
              <a:rPr lang="en-US" i="1" dirty="0"/>
              <a:t> objects</a:t>
            </a:r>
          </a:p>
          <a:p>
            <a:r>
              <a:rPr lang="en-US" i="1" dirty="0"/>
              <a:t>It automatically takes the index of an </a:t>
            </a:r>
            <a:r>
              <a:rPr lang="en-US" i="1" dirty="0" err="1"/>
              <a:t>xts</a:t>
            </a:r>
            <a:r>
              <a:rPr lang="en-US" i="1" dirty="0"/>
              <a:t> object and makes it into the first column</a:t>
            </a:r>
          </a:p>
        </p:txBody>
      </p:sp>
    </p:spTree>
    <p:extLst>
      <p:ext uri="{BB962C8B-B14F-4D97-AF65-F5344CB8AC3E}">
        <p14:creationId xmlns:p14="http://schemas.microsoft.com/office/powerpoint/2010/main" val="4279553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at lying on a computer&#10;&#10;Description automatically generated">
            <a:extLst>
              <a:ext uri="{FF2B5EF4-FFF2-40B4-BE49-F238E27FC236}">
                <a16:creationId xmlns:a16="http://schemas.microsoft.com/office/drawing/2014/main" id="{661CDB2E-6CB5-2044-A53A-0A87E41DC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757" y="-10130"/>
            <a:ext cx="2027017" cy="2702689"/>
          </a:xfrm>
          <a:prstGeom prst="rect">
            <a:avLst/>
          </a:prstGeom>
        </p:spPr>
      </p:pic>
      <p:pic>
        <p:nvPicPr>
          <p:cNvPr id="15" name="Picture 14" descr="A person and person taking a selfie&#10;&#10;Description automatically generated">
            <a:extLst>
              <a:ext uri="{FF2B5EF4-FFF2-40B4-BE49-F238E27FC236}">
                <a16:creationId xmlns:a16="http://schemas.microsoft.com/office/drawing/2014/main" id="{BBDD4DB3-3728-FC08-5B28-6308B63A9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6" y="-48308"/>
            <a:ext cx="2571750" cy="34290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E5CEDA-0363-CC62-8914-5FF4E87303D5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66113D-9F87-76CB-523A-5C4CAFBD7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80693"/>
            <a:ext cx="2607980" cy="3477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6CBDC9-E74E-A595-E645-C8E58E883F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083" b="9890"/>
          <a:stretch/>
        </p:blipFill>
        <p:spPr>
          <a:xfrm>
            <a:off x="-18445" y="-10130"/>
            <a:ext cx="3910796" cy="33908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143FA9-0050-994F-C66A-063863C6E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7980" y="3380693"/>
            <a:ext cx="2781844" cy="3477306"/>
          </a:xfrm>
          <a:prstGeom prst="rect">
            <a:avLst/>
          </a:prstGeom>
        </p:spPr>
      </p:pic>
      <p:pic>
        <p:nvPicPr>
          <p:cNvPr id="17" name="Picture 16" descr="A curved monitor with a white screen&#10;&#10;Description automatically generated">
            <a:extLst>
              <a:ext uri="{FF2B5EF4-FFF2-40B4-BE49-F238E27FC236}">
                <a16:creationId xmlns:a16="http://schemas.microsoft.com/office/drawing/2014/main" id="{A2E147BB-3EA1-666E-7580-CE6E23DF6A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9824" y="4644341"/>
            <a:ext cx="2949619" cy="2212214"/>
          </a:xfrm>
          <a:prstGeom prst="rect">
            <a:avLst/>
          </a:prstGeom>
        </p:spPr>
      </p:pic>
      <p:pic>
        <p:nvPicPr>
          <p:cNvPr id="21" name="Picture 20" descr="A dog in a sweater&#10;&#10;Description automatically generated">
            <a:extLst>
              <a:ext uri="{FF2B5EF4-FFF2-40B4-BE49-F238E27FC236}">
                <a16:creationId xmlns:a16="http://schemas.microsoft.com/office/drawing/2014/main" id="{C38F7F70-D66D-F4D6-360D-668C90F18F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7458" y="2143677"/>
            <a:ext cx="1891985" cy="2522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8979352" y="1483415"/>
            <a:ext cx="2916331" cy="341632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Who </a:t>
            </a:r>
          </a:p>
          <a:p>
            <a:pPr algn="ctr"/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Am </a:t>
            </a:r>
          </a:p>
          <a:p>
            <a:pPr algn="ctr"/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I</a:t>
            </a:r>
          </a:p>
          <a:p>
            <a:pPr algn="ctr"/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07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Example BTCUSD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46AAA6-9BEA-7A70-64E7-63ABFFE10B17}"/>
              </a:ext>
            </a:extLst>
          </p:cNvPr>
          <p:cNvSpPr txBox="1"/>
          <p:nvPr/>
        </p:nvSpPr>
        <p:spPr>
          <a:xfrm>
            <a:off x="408672" y="1723007"/>
            <a:ext cx="38625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setkey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btc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index)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DAC57A-E8AF-B69E-70CC-9D63CEB59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72" y="2356944"/>
            <a:ext cx="11387896" cy="31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3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Example BTCUSD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46AAA6-9BEA-7A70-64E7-63ABFFE10B17}"/>
              </a:ext>
            </a:extLst>
          </p:cNvPr>
          <p:cNvSpPr txBox="1"/>
          <p:nvPr/>
        </p:nvSpPr>
        <p:spPr>
          <a:xfrm>
            <a:off x="408671" y="1723007"/>
            <a:ext cx="5558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# fast search</a:t>
            </a:r>
          </a:p>
          <a:p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btc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[index &lt; "2018-07-31"]</a:t>
            </a:r>
          </a:p>
        </p:txBody>
      </p:sp>
    </p:spTree>
    <p:extLst>
      <p:ext uri="{BB962C8B-B14F-4D97-AF65-F5344CB8AC3E}">
        <p14:creationId xmlns:p14="http://schemas.microsoft.com/office/powerpoint/2010/main" val="3122947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9DE90D-EDF0-104E-02FA-34B9432F5743}"/>
              </a:ext>
            </a:extLst>
          </p:cNvPr>
          <p:cNvSpPr txBox="1"/>
          <p:nvPr/>
        </p:nvSpPr>
        <p:spPr>
          <a:xfrm>
            <a:off x="429412" y="151179"/>
            <a:ext cx="1063631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atime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sub_timing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atime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N = c(1e4, 1e5, 1e6, 1e7, 1e8, 1e9),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seconds.limit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.1,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setup =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set.seed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DT &lt;- data.table(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x1 = rep(c("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c","d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"), l=N),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x2 = rep(c("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x","y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"), l=N),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x3 = rep(c("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a","b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"), l=N),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rnorm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DT2 = copy(DT)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setkey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(DT2, x1)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DF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as.data.frame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(DT)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DF[DF$x1 == "c", ],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datatable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DT[x1 == "c"],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datatable_key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DT2["c"]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sub_timing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6629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9DE90D-EDF0-104E-02FA-34B9432F5743}"/>
              </a:ext>
            </a:extLst>
          </p:cNvPr>
          <p:cNvSpPr txBox="1"/>
          <p:nvPr/>
        </p:nvSpPr>
        <p:spPr>
          <a:xfrm>
            <a:off x="429412" y="151179"/>
            <a:ext cx="1063631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atime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sub_timing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atime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N = c(1e4, 1e5, 1e6, 1e7, 1e8, 1e9),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seconds.limit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.1,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setup = {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set.seed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DT &lt;- data.table(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x1 = rep(c("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c","d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"), l=N),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x2 = rep(c("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x","y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"), l=N),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x3 = rep(c("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a","b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"), l=N),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y =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rnorm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)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DT2 = copy(DT)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setkey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(DT2, x1)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DF =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as.data.frame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(DT)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DF[DF$x1 == "c", ],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datatable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DT[x1 == "c"],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datatable_key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DT2["c"]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sub_timing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F4BDF-0EFD-C1D5-5C82-9560C3286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674" y="-36434"/>
            <a:ext cx="8674768" cy="689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Agenda</a:t>
            </a:r>
            <a:endParaRPr lang="en-US" sz="5400" b="1" dirty="0">
              <a:solidFill>
                <a:schemeClr val="accent4">
                  <a:lumMod val="20000"/>
                  <a:lumOff val="80000"/>
                </a:schemeClr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A38C0-9633-30E4-FC10-CCECD89C77AA}"/>
              </a:ext>
            </a:extLst>
          </p:cNvPr>
          <p:cNvSpPr txBox="1"/>
          <p:nvPr/>
        </p:nvSpPr>
        <p:spPr>
          <a:xfrm>
            <a:off x="408672" y="1843950"/>
            <a:ext cx="638454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Brief Intro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Keys and Binary Search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Secondary Indices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Programming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Reference Semantics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F2BFA-5427-2FAF-5F59-B0C27873962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pic>
        <p:nvPicPr>
          <p:cNvPr id="4" name="Picture 3" descr="A seal standing in front of a screen&#10;&#10;Description automatically generated">
            <a:extLst>
              <a:ext uri="{FF2B5EF4-FFF2-40B4-BE49-F238E27FC236}">
                <a16:creationId xmlns:a16="http://schemas.microsoft.com/office/drawing/2014/main" id="{F8E8D1BF-2410-D411-FB4B-F8EE330D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215" y="1113023"/>
            <a:ext cx="4858336" cy="4858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0642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1" y="515633"/>
            <a:ext cx="10864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Secondary and Auto-Indices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69F6E-B782-C506-68E4-F540B3078347}"/>
              </a:ext>
            </a:extLst>
          </p:cNvPr>
          <p:cNvSpPr txBox="1"/>
          <p:nvPr/>
        </p:nvSpPr>
        <p:spPr>
          <a:xfrm>
            <a:off x="408671" y="1874728"/>
            <a:ext cx="1124287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+mj-lt"/>
                <a:cs typeface="Consolas" panose="020B0609020204030204" pitchFamily="49" charset="0"/>
              </a:rPr>
              <a:t>Secondary indices are similar to keys in data.table, except for two major differences:</a:t>
            </a:r>
          </a:p>
          <a:p>
            <a:endParaRPr lang="en-US" sz="1600" dirty="0">
              <a:solidFill>
                <a:schemeClr val="accent4">
                  <a:lumMod val="50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+mj-lt"/>
                <a:cs typeface="Consolas" panose="020B0609020204030204" pitchFamily="49" charset="0"/>
              </a:rPr>
              <a:t>It doesn’t physically reorder the entire data.table in RAM.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accent4">
                    <a:lumMod val="50000"/>
                  </a:schemeClr>
                </a:solidFill>
                <a:latin typeface="+mj-lt"/>
                <a:cs typeface="Consolas" panose="020B0609020204030204" pitchFamily="49" charset="0"/>
              </a:rPr>
              <a:t>Instead, it only computes the order for the set of columns provided and stores that order vector in an additional attribute called index.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+mj-lt"/>
                <a:cs typeface="Consolas" panose="020B0609020204030204" pitchFamily="49" charset="0"/>
              </a:rPr>
              <a:t>There can be more than one secondary index for a data.table.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+mj-lt"/>
                <a:cs typeface="Consolas" panose="020B0609020204030204" pitchFamily="49" charset="0"/>
              </a:rPr>
              <a:t>Can be useful when ordering a DT is too expensive (even ordering by reference)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4">
                  <a:lumMod val="50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+mj-lt"/>
                <a:cs typeface="Consolas" panose="020B0609020204030204" pitchFamily="49" charset="0"/>
              </a:rPr>
              <a:t>Auto-indices are created whenever we use == or %in% in </a:t>
            </a:r>
            <a:r>
              <a:rPr lang="en-US" sz="2800" i="1" dirty="0" err="1">
                <a:solidFill>
                  <a:schemeClr val="accent4">
                    <a:lumMod val="50000"/>
                  </a:schemeClr>
                </a:solidFill>
                <a:latin typeface="+mj-lt"/>
                <a:cs typeface="Consolas" panose="020B0609020204030204" pitchFamily="49" charset="0"/>
              </a:rPr>
              <a:t>i</a:t>
            </a:r>
            <a:endParaRPr lang="en-US" sz="2800" i="1" dirty="0">
              <a:solidFill>
                <a:schemeClr val="accent4">
                  <a:lumMod val="50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271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1" y="515633"/>
            <a:ext cx="10864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Secondary and Auto-Indices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BF4EF-1162-F0E9-77A4-91C94FA6178A}"/>
              </a:ext>
            </a:extLst>
          </p:cNvPr>
          <p:cNvSpPr txBox="1"/>
          <p:nvPr/>
        </p:nvSpPr>
        <p:spPr>
          <a:xfrm>
            <a:off x="408671" y="1872100"/>
            <a:ext cx="1086491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set up variable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btc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[!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is.nan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(Price),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updown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:=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fcase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(Price &lt; shift(Price), "down", default = "up")]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["up", on = "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updown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69F6E-B782-C506-68E4-F540B3078347}"/>
              </a:ext>
            </a:extLst>
          </p:cNvPr>
          <p:cNvSpPr txBox="1"/>
          <p:nvPr/>
        </p:nvSpPr>
        <p:spPr>
          <a:xfrm>
            <a:off x="408671" y="3226317"/>
            <a:ext cx="1124287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This statement performs a fast binary search based subset, by computing the index on the fly. However, note that it doesn’t save the index as an attribute automatically.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DA1CB-D4B6-F1D3-1140-26BCFD25053E}"/>
              </a:ext>
            </a:extLst>
          </p:cNvPr>
          <p:cNvSpPr txBox="1"/>
          <p:nvPr/>
        </p:nvSpPr>
        <p:spPr>
          <a:xfrm>
            <a:off x="408671" y="5052049"/>
            <a:ext cx="10864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setindex</a:t>
            </a:r>
            <a:r>
              <a:rPr lang="en-US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btc</a:t>
            </a:r>
            <a:r>
              <a:rPr lang="en-US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updown</a:t>
            </a:r>
            <a:r>
              <a:rPr lang="en-US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# saves as attribute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AFD12-8E45-7979-3E81-14520391C438}"/>
              </a:ext>
            </a:extLst>
          </p:cNvPr>
          <p:cNvSpPr txBox="1"/>
          <p:nvPr/>
        </p:nvSpPr>
        <p:spPr>
          <a:xfrm>
            <a:off x="408670" y="5595310"/>
            <a:ext cx="1124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+mj-lt"/>
                <a:cs typeface="Consolas" panose="020B0609020204030204" pitchFamily="49" charset="0"/>
              </a:rPr>
              <a:t>Create an index formally</a:t>
            </a:r>
          </a:p>
        </p:txBody>
      </p:sp>
    </p:spTree>
    <p:extLst>
      <p:ext uri="{BB962C8B-B14F-4D97-AF65-F5344CB8AC3E}">
        <p14:creationId xmlns:p14="http://schemas.microsoft.com/office/powerpoint/2010/main" val="2985823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1" y="515633"/>
            <a:ext cx="10864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Secondary and Auto-Indices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BF4EF-1162-F0E9-77A4-91C94FA6178A}"/>
              </a:ext>
            </a:extLst>
          </p:cNvPr>
          <p:cNvSpPr txBox="1"/>
          <p:nvPr/>
        </p:nvSpPr>
        <p:spPr>
          <a:xfrm>
            <a:off x="408671" y="1872100"/>
            <a:ext cx="1086491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set up variable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btc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[!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is.nan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(Price),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updown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:=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fcase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(Price &lt; shift(Price), "down", default = "up")]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["up", on = "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updown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69F6E-B782-C506-68E4-F540B3078347}"/>
              </a:ext>
            </a:extLst>
          </p:cNvPr>
          <p:cNvSpPr txBox="1"/>
          <p:nvPr/>
        </p:nvSpPr>
        <p:spPr>
          <a:xfrm>
            <a:off x="408671" y="3226317"/>
            <a:ext cx="1124287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This statement performs a fast binary search based subset, by computing the index on the fly. However, note that it doesn’t save the index as an attribute automatically.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DA1CB-D4B6-F1D3-1140-26BCFD25053E}"/>
              </a:ext>
            </a:extLst>
          </p:cNvPr>
          <p:cNvSpPr txBox="1"/>
          <p:nvPr/>
        </p:nvSpPr>
        <p:spPr>
          <a:xfrm>
            <a:off x="408671" y="5052049"/>
            <a:ext cx="10864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setindex</a:t>
            </a:r>
            <a:r>
              <a:rPr lang="en-US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btc</a:t>
            </a:r>
            <a:r>
              <a:rPr lang="en-US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updown</a:t>
            </a:r>
            <a:r>
              <a:rPr lang="en-US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# saves as attribute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AFD12-8E45-7979-3E81-14520391C438}"/>
              </a:ext>
            </a:extLst>
          </p:cNvPr>
          <p:cNvSpPr txBox="1"/>
          <p:nvPr/>
        </p:nvSpPr>
        <p:spPr>
          <a:xfrm>
            <a:off x="408670" y="5595310"/>
            <a:ext cx="1124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+mj-lt"/>
                <a:cs typeface="Consolas" panose="020B0609020204030204" pitchFamily="49" charset="0"/>
              </a:rPr>
              <a:t>Create an index formally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CB4B7-7A9D-A9BF-75B5-042AF06FD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58" y="3299891"/>
            <a:ext cx="11975684" cy="315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85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1" y="515633"/>
            <a:ext cx="10864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Secondary and Auto-Indices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BF4EF-1162-F0E9-77A4-91C94FA6178A}"/>
              </a:ext>
            </a:extLst>
          </p:cNvPr>
          <p:cNvSpPr txBox="1"/>
          <p:nvPr/>
        </p:nvSpPr>
        <p:spPr>
          <a:xfrm>
            <a:off x="408671" y="1872100"/>
            <a:ext cx="108649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auto-index</a:t>
            </a:r>
          </a:p>
          <a:p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updown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"down"]</a:t>
            </a:r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attributes(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D74D6-83B7-8690-4867-38A022F08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71" y="3600906"/>
            <a:ext cx="11610876" cy="268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98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1" y="515633"/>
            <a:ext cx="10864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Secondary and Auto-Indices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BF4EF-1162-F0E9-77A4-91C94FA6178A}"/>
              </a:ext>
            </a:extLst>
          </p:cNvPr>
          <p:cNvSpPr txBox="1"/>
          <p:nvPr/>
        </p:nvSpPr>
        <p:spPr>
          <a:xfrm>
            <a:off x="408671" y="1656576"/>
            <a:ext cx="1086491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first time</a:t>
            </a:r>
          </a:p>
          <a:p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tictoc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::tic()</a:t>
            </a:r>
          </a:p>
          <a:p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updown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"down"]</a:t>
            </a:r>
          </a:p>
          <a:p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tictoc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::toc()</a:t>
            </a:r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1.113 sec elapsed</a:t>
            </a:r>
          </a:p>
          <a:p>
            <a:endParaRPr lang="en-US" sz="1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second time</a:t>
            </a:r>
          </a:p>
          <a:p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tictoc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::tic()</a:t>
            </a:r>
          </a:p>
          <a:p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updown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"down"]</a:t>
            </a:r>
          </a:p>
          <a:p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tictoc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::toc()</a:t>
            </a:r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0.16 sec elapsed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A7C6BC-9425-F6E4-16F6-CB4D7C712FF0}"/>
              </a:ext>
            </a:extLst>
          </p:cNvPr>
          <p:cNvSpPr txBox="1"/>
          <p:nvPr/>
        </p:nvSpPr>
        <p:spPr>
          <a:xfrm>
            <a:off x="5281462" y="1947879"/>
            <a:ext cx="6756409" cy="403187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Cool Fact: data.table was initially created by Matt </a:t>
            </a:r>
            <a:r>
              <a:rPr lang="en-US" sz="3200" dirty="0" err="1">
                <a:solidFill>
                  <a:schemeClr val="accent5">
                    <a:lumMod val="50000"/>
                  </a:schemeClr>
                </a:solidFill>
                <a:latin typeface="+mj-lt"/>
              </a:rPr>
              <a:t>Dowle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as a way to improve the performance of his own data analysis tasks. He wasn't initially planning to release it as a package, but after sharing it with colleagues and seeing its impact, he decided to make it publicly available.</a:t>
            </a:r>
          </a:p>
        </p:txBody>
      </p:sp>
    </p:spTree>
    <p:extLst>
      <p:ext uri="{BB962C8B-B14F-4D97-AF65-F5344CB8AC3E}">
        <p14:creationId xmlns:p14="http://schemas.microsoft.com/office/powerpoint/2010/main" val="150513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Who Else Am I?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E5CEDA-0363-CC62-8914-5FF4E87303D5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436B0-827A-8E4A-854A-903791ED0E28}"/>
              </a:ext>
            </a:extLst>
          </p:cNvPr>
          <p:cNvSpPr txBox="1"/>
          <p:nvPr/>
        </p:nvSpPr>
        <p:spPr>
          <a:xfrm>
            <a:off x="408672" y="1685109"/>
            <a:ext cx="11242879" cy="4416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Current "maintainer" of </a:t>
            </a:r>
            <a:r>
              <a:rPr lang="en-US" sz="3200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data.table</a:t>
            </a:r>
            <a:r>
              <a:rPr lang="en-US" sz="3200" dirty="0">
                <a:solidFill>
                  <a:schemeClr val="accent5"/>
                </a:solidFill>
              </a:rPr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PhD in Quantitative Psychology (Bachelor’s in Economics)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data.table</a:t>
            </a:r>
            <a:r>
              <a:rPr lang="en-US" sz="3200" dirty="0">
                <a:solidFill>
                  <a:schemeClr val="accent5"/>
                </a:solidFill>
              </a:rPr>
              <a:t> </a:t>
            </a:r>
            <a:r>
              <a:rPr lang="en-US" sz="3200" dirty="0">
                <a:latin typeface="+mj-lt"/>
              </a:rPr>
              <a:t>user since 2016, contributor since 2019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Author/maintainer of 6 other R packages (3 on CRAN)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Currently managing a team of researchers at Highmark Health (lots of big data wrangling and cleaning)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CEO of Barrett Evaluation, LLC (big talk for I consult on projects with big data)</a:t>
            </a:r>
          </a:p>
        </p:txBody>
      </p:sp>
    </p:spTree>
    <p:extLst>
      <p:ext uri="{BB962C8B-B14F-4D97-AF65-F5344CB8AC3E}">
        <p14:creationId xmlns:p14="http://schemas.microsoft.com/office/powerpoint/2010/main" val="3744764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Agenda</a:t>
            </a:r>
            <a:endParaRPr lang="en-US" sz="5400" b="1" dirty="0">
              <a:solidFill>
                <a:schemeClr val="accent4">
                  <a:lumMod val="20000"/>
                  <a:lumOff val="80000"/>
                </a:schemeClr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A38C0-9633-30E4-FC10-CCECD89C77AA}"/>
              </a:ext>
            </a:extLst>
          </p:cNvPr>
          <p:cNvSpPr txBox="1"/>
          <p:nvPr/>
        </p:nvSpPr>
        <p:spPr>
          <a:xfrm>
            <a:off x="408672" y="1843950"/>
            <a:ext cx="638454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Brief Intro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Keys and Binary Search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Secondary Indices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Programming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Reference Semantics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F2BFA-5427-2FAF-5F59-B0C27873962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pic>
        <p:nvPicPr>
          <p:cNvPr id="4" name="Picture 3" descr="A seal standing in front of a screen&#10;&#10;Description automatically generated">
            <a:extLst>
              <a:ext uri="{FF2B5EF4-FFF2-40B4-BE49-F238E27FC236}">
                <a16:creationId xmlns:a16="http://schemas.microsoft.com/office/drawing/2014/main" id="{F8E8D1BF-2410-D411-FB4B-F8EE330D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215" y="1113023"/>
            <a:ext cx="4858336" cy="4858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5169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The New </a:t>
            </a:r>
            <a:r>
              <a:rPr lang="en-US" sz="5400" b="1" dirty="0">
                <a:solidFill>
                  <a:schemeClr val="accent5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env</a:t>
            </a:r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 Arg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A recent addition to data.table to help with programming using data.table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Helps with dealing with lazy evaluation problems that can arise using data.table within functions/packages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Makes it possible to avoid eval(parse(…)) code </a:t>
            </a:r>
            <a:r>
              <a:rPr lang="en-US" sz="3200" dirty="0" err="1">
                <a:latin typeface="+mj-lt"/>
              </a:rPr>
              <a:t>bc</a:t>
            </a:r>
            <a:r>
              <a:rPr lang="en-US" sz="3200" dirty="0">
                <a:latin typeface="+mj-lt"/>
              </a:rPr>
              <a:t> of problems: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lack of syntax validation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vulnerability to code injection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the existence of better alternatives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We’ll show substitute2() and [.data.table</a:t>
            </a:r>
          </a:p>
        </p:txBody>
      </p:sp>
    </p:spTree>
    <p:extLst>
      <p:ext uri="{BB962C8B-B14F-4D97-AF65-F5344CB8AC3E}">
        <p14:creationId xmlns:p14="http://schemas.microsoft.com/office/powerpoint/2010/main" val="1130120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1" y="515633"/>
            <a:ext cx="10925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Previous Ways (had limitations)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949A0-AC38-21A7-0288-5DB90D6CD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93" y="1685109"/>
            <a:ext cx="8954698" cy="47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29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1" y="515633"/>
            <a:ext cx="10925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Previous Ways (had limitations)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A5960-8ACE-B406-489F-0F3E36B39091}"/>
              </a:ext>
            </a:extLst>
          </p:cNvPr>
          <p:cNvSpPr txBox="1"/>
          <p:nvPr/>
        </p:nvSpPr>
        <p:spPr>
          <a:xfrm>
            <a:off x="1539639" y="1568636"/>
            <a:ext cx="8843613" cy="470898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dt_nest.default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function(dt_, ..., .key = "data") {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 change to data.table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isFALSE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is.data.table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(dt_))) {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dt_ &lt;-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as.data.table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(dt_)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 groups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by &lt;- 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substitute(list(...))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 call to data.table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dt_ &lt;- dt_[, list(list(.SD)), keyby = 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eval(by)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setnames(dt_, old = "V1", new = .key)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dt_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8901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1" y="515633"/>
            <a:ext cx="10925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Previous Ways (had limitations)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A5960-8ACE-B406-489F-0F3E36B39091}"/>
              </a:ext>
            </a:extLst>
          </p:cNvPr>
          <p:cNvSpPr txBox="1"/>
          <p:nvPr/>
        </p:nvSpPr>
        <p:spPr>
          <a:xfrm>
            <a:off x="1539639" y="1568636"/>
            <a:ext cx="8843613" cy="470898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dt_nest.default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function(dt_, ..., .key = "data") {</a:t>
            </a:r>
          </a:p>
          <a:p>
            <a:endParaRPr lang="en-US" sz="2000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 change to data.table</a:t>
            </a: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isFALSE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is.data.table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(dt_))) {</a:t>
            </a: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dt_ &lt;-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as.data.table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(dt_)</a:t>
            </a: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000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 groups</a:t>
            </a: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by &lt;- substitute(list(...))</a:t>
            </a:r>
          </a:p>
          <a:p>
            <a:endParaRPr lang="en-US" sz="2000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 call to data.table</a:t>
            </a: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dt_ &lt;- dt_[, list(list(.SD)), keyby = eval(by)]</a:t>
            </a: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setnames(dt_, old = "V1", new = .key)</a:t>
            </a: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dt_</a:t>
            </a: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9FD2B7-6167-46DC-64E9-0FB8F8690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70" y="1458559"/>
            <a:ext cx="11567749" cy="2083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6F047A-98D2-A84D-2E6F-AC1180108DDF}"/>
              </a:ext>
            </a:extLst>
          </p:cNvPr>
          <p:cNvSpPr txBox="1"/>
          <p:nvPr/>
        </p:nvSpPr>
        <p:spPr>
          <a:xfrm>
            <a:off x="177570" y="4061321"/>
            <a:ext cx="11567748" cy="95410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</a:t>
            </a:r>
            <a:r>
              <a:rPr lang="en-US" sz="2800" dirty="0" err="1">
                <a:solidFill>
                  <a:schemeClr val="bg1"/>
                </a:solidFill>
              </a:rPr>
              <a:t>cran.r-project.org</a:t>
            </a:r>
            <a:r>
              <a:rPr lang="en-US" sz="2800" dirty="0">
                <a:solidFill>
                  <a:schemeClr val="bg1"/>
                </a:solidFill>
              </a:rPr>
              <a:t>/web/packages/data.table/vignettes/</a:t>
            </a:r>
            <a:r>
              <a:rPr lang="en-US" sz="2800" dirty="0" err="1">
                <a:solidFill>
                  <a:schemeClr val="bg1"/>
                </a:solidFill>
              </a:rPr>
              <a:t>datatable-programming.html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634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Using </a:t>
            </a:r>
            <a:r>
              <a:rPr lang="en-US" sz="5400" b="1" dirty="0">
                <a:solidFill>
                  <a:schemeClr val="accent5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env</a:t>
            </a:r>
            <a:endParaRPr lang="en-US" sz="5400" b="1" dirty="0">
              <a:solidFill>
                <a:schemeClr val="accent5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04A10-9C94-77E2-2BDA-5B6C7D97F5C9}"/>
              </a:ext>
            </a:extLst>
          </p:cNvPr>
          <p:cNvSpPr txBox="1"/>
          <p:nvPr/>
        </p:nvSpPr>
        <p:spPr>
          <a:xfrm>
            <a:off x="408672" y="2040903"/>
            <a:ext cx="117833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substitute2(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outer(inner(var1) + inner(var2)),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env = list(outer = "sqrt", inner = "square", var1 = "a", var2 = "b")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D74C6-C442-12A0-B74E-D179B3EC1D37}"/>
              </a:ext>
            </a:extLst>
          </p:cNvPr>
          <p:cNvSpPr txBox="1"/>
          <p:nvPr/>
        </p:nvSpPr>
        <p:spPr>
          <a:xfrm>
            <a:off x="408672" y="3493659"/>
            <a:ext cx="6112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rgbClr val="0074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sqrt(square(a) + square(b))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553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Using </a:t>
            </a:r>
            <a:r>
              <a:rPr lang="en-US" sz="5400" b="1" dirty="0">
                <a:solidFill>
                  <a:schemeClr val="accent5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env</a:t>
            </a:r>
            <a:endParaRPr lang="en-US" sz="5400" b="1" dirty="0">
              <a:solidFill>
                <a:schemeClr val="accent5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04A10-9C94-77E2-2BDA-5B6C7D97F5C9}"/>
              </a:ext>
            </a:extLst>
          </p:cNvPr>
          <p:cNvSpPr txBox="1"/>
          <p:nvPr/>
        </p:nvSpPr>
        <p:spPr>
          <a:xfrm>
            <a:off x="216167" y="2056927"/>
            <a:ext cx="617260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square = function(x) x^2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btc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[, .(var1 = outer(inner(var1)),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var2 = inner(var2)),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env = list(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outer = "sqrt",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inner = "square",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var1 = "Price",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var2 = "Volume"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)]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392AD-8CC4-CB6B-FB86-DD38F9AA6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263" y="766787"/>
            <a:ext cx="5587065" cy="53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10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Using </a:t>
            </a:r>
            <a:r>
              <a:rPr lang="en-US" sz="5400" b="1" dirty="0">
                <a:solidFill>
                  <a:schemeClr val="accent5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env</a:t>
            </a:r>
            <a:endParaRPr lang="en-US" sz="5400" b="1" dirty="0">
              <a:solidFill>
                <a:schemeClr val="accent5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04A10-9C94-77E2-2BDA-5B6C7D97F5C9}"/>
              </a:ext>
            </a:extLst>
          </p:cNvPr>
          <p:cNvSpPr txBox="1"/>
          <p:nvPr/>
        </p:nvSpPr>
        <p:spPr>
          <a:xfrm>
            <a:off x="408672" y="1438963"/>
            <a:ext cx="1124287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mutate2 = function(data, ...){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actions = substitute(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as.list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(...))[-1]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data[, j, env = list(j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as.list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(actions)), verbose = TRUE]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mutate2(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btc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var1 = sum(Price,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na.rm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=TRUE),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var2 = mean(Price,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na.rm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=TRUE)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AAFB3-7510-D608-0A20-4E603186EE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25" b="-1"/>
          <a:stretch/>
        </p:blipFill>
        <p:spPr>
          <a:xfrm>
            <a:off x="217980" y="5117857"/>
            <a:ext cx="11756039" cy="155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70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Note the Use of Verbose = TRUE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3790636"/>
            <a:ext cx="112428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Useful to understand what is happening under the hood of data.table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42A8BD-3C4B-028D-F939-03985151263D}"/>
              </a:ext>
            </a:extLst>
          </p:cNvPr>
          <p:cNvSpPr txBox="1"/>
          <p:nvPr/>
        </p:nvSpPr>
        <p:spPr>
          <a:xfrm>
            <a:off x="408672" y="2430133"/>
            <a:ext cx="109010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mutate2 = function(data, ...){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actions = substitute(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as.list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(...))[-1]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data[, j, env = list(j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as.list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(actions)),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verbose = TRUE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A867B6-78DA-1E52-6A77-462D1A3C53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25" b="-1"/>
          <a:stretch/>
        </p:blipFill>
        <p:spPr>
          <a:xfrm>
            <a:off x="217980" y="5117857"/>
            <a:ext cx="11756039" cy="155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99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Note the Use of Verbose = TRUE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3790636"/>
            <a:ext cx="112428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Useful to understand what is happening under the hood of data.table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42A8BD-3C4B-028D-F939-03985151263D}"/>
              </a:ext>
            </a:extLst>
          </p:cNvPr>
          <p:cNvSpPr txBox="1"/>
          <p:nvPr/>
        </p:nvSpPr>
        <p:spPr>
          <a:xfrm>
            <a:off x="408672" y="2430133"/>
            <a:ext cx="109010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mutate2 = function(data, ...){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actions = substitute(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as.list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(...))[-1]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data[, j, env = list(j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as.list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(actions)),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verbose = TRUE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A867B6-78DA-1E52-6A77-462D1A3C53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25" b="-1"/>
          <a:stretch/>
        </p:blipFill>
        <p:spPr>
          <a:xfrm>
            <a:off x="217980" y="5117857"/>
            <a:ext cx="11756039" cy="1555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105AF2-B304-4971-2774-895F259B6E24}"/>
              </a:ext>
            </a:extLst>
          </p:cNvPr>
          <p:cNvSpPr txBox="1"/>
          <p:nvPr/>
        </p:nvSpPr>
        <p:spPr>
          <a:xfrm>
            <a:off x="4895142" y="805720"/>
            <a:ext cx="6756409" cy="107721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Cool Fact: data.table regularly has &gt;500k downloads per month</a:t>
            </a:r>
          </a:p>
        </p:txBody>
      </p:sp>
    </p:spTree>
    <p:extLst>
      <p:ext uri="{BB962C8B-B14F-4D97-AF65-F5344CB8AC3E}">
        <p14:creationId xmlns:p14="http://schemas.microsoft.com/office/powerpoint/2010/main" val="23262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2CF6A-4784-084A-B19C-DCE4CCE70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F526CF-D3BB-0323-E7AF-C329E59DB607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3C3C0-E858-3921-27CF-26C91595A7D9}"/>
              </a:ext>
            </a:extLst>
          </p:cNvPr>
          <p:cNvSpPr txBox="1"/>
          <p:nvPr/>
        </p:nvSpPr>
        <p:spPr>
          <a:xfrm>
            <a:off x="408672" y="515633"/>
            <a:ext cx="9530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Who are you?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246597-DA5C-862E-A83F-FB9C4D2F266F}"/>
              </a:ext>
            </a:extLst>
          </p:cNvPr>
          <p:cNvSpPr txBox="1"/>
          <p:nvPr/>
        </p:nvSpPr>
        <p:spPr>
          <a:xfrm>
            <a:off x="1443230" y="2818916"/>
            <a:ext cx="9448036" cy="1446550"/>
          </a:xfrm>
          <a:prstGeom prst="rect">
            <a:avLst/>
          </a:prstGeom>
          <a:noFill/>
          <a:effectLst>
            <a:reflection blurRad="178948" stA="86296" endPos="650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accent6"/>
                </a:solidFill>
                <a:latin typeface="+mj-lt"/>
              </a:rPr>
              <a:t>Two truths and a lie</a:t>
            </a:r>
          </a:p>
        </p:txBody>
      </p:sp>
    </p:spTree>
    <p:extLst>
      <p:ext uri="{BB962C8B-B14F-4D97-AF65-F5344CB8AC3E}">
        <p14:creationId xmlns:p14="http://schemas.microsoft.com/office/powerpoint/2010/main" val="4146792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Agenda</a:t>
            </a:r>
            <a:endParaRPr lang="en-US" sz="5400" b="1" dirty="0">
              <a:solidFill>
                <a:schemeClr val="accent4">
                  <a:lumMod val="20000"/>
                  <a:lumOff val="80000"/>
                </a:schemeClr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A38C0-9633-30E4-FC10-CCECD89C77AA}"/>
              </a:ext>
            </a:extLst>
          </p:cNvPr>
          <p:cNvSpPr txBox="1"/>
          <p:nvPr/>
        </p:nvSpPr>
        <p:spPr>
          <a:xfrm>
            <a:off x="408672" y="1843950"/>
            <a:ext cx="638454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Brief Intro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Keys and Binary Search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Secondary Indices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Programming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Reference Semantics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F2BFA-5427-2FAF-5F59-B0C27873962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pic>
        <p:nvPicPr>
          <p:cNvPr id="4" name="Picture 3" descr="A seal standing in front of a screen&#10;&#10;Description automatically generated">
            <a:extLst>
              <a:ext uri="{FF2B5EF4-FFF2-40B4-BE49-F238E27FC236}">
                <a16:creationId xmlns:a16="http://schemas.microsoft.com/office/drawing/2014/main" id="{F8E8D1BF-2410-D411-FB4B-F8EE330D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215" y="1113023"/>
            <a:ext cx="4858336" cy="4858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0218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Reference Semantics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513252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Allows us to add/update/delete columns of a data.table </a:t>
            </a:r>
            <a:r>
              <a:rPr lang="en-US" sz="3200" dirty="0">
                <a:solidFill>
                  <a:schemeClr val="accent6"/>
                </a:solidFill>
                <a:latin typeface="+mj-lt"/>
              </a:rPr>
              <a:t>by reference</a:t>
            </a:r>
            <a:r>
              <a:rPr lang="en-US" sz="3200" dirty="0">
                <a:latin typeface="+mj-lt"/>
              </a:rPr>
              <a:t>, and also combine them with </a:t>
            </a:r>
            <a:r>
              <a:rPr lang="en-US" sz="3200" i="1" dirty="0" err="1">
                <a:latin typeface="+mj-lt"/>
              </a:rPr>
              <a:t>i</a:t>
            </a:r>
            <a:r>
              <a:rPr lang="en-US" sz="3200" dirty="0">
                <a:latin typeface="+mj-lt"/>
              </a:rPr>
              <a:t> and </a:t>
            </a:r>
            <a:r>
              <a:rPr lang="en-US" sz="3200" i="1" dirty="0">
                <a:latin typeface="+mj-lt"/>
              </a:rPr>
              <a:t>by</a:t>
            </a:r>
            <a:r>
              <a:rPr lang="en-US" sz="3200" dirty="0">
                <a:latin typeface="+mj-lt"/>
              </a:rPr>
              <a:t>.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/>
                </a:solidFill>
                <a:latin typeface="+mj-lt"/>
              </a:rPr>
              <a:t>Passing by Reference: </a:t>
            </a:r>
            <a:r>
              <a:rPr lang="en-US" sz="2400" dirty="0">
                <a:latin typeface="+mj-lt"/>
              </a:rPr>
              <a:t>When you pass an argument (like a variable) to a function in a language with reference semantics, you're essentially passing a reference to the original data. This means the function can modify the data directly, impacting the original variable as well.</a:t>
            </a:r>
            <a:endParaRPr lang="en-US" sz="1000" dirty="0">
              <a:latin typeface="+mj-lt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https://</a:t>
            </a:r>
            <a:r>
              <a:rPr lang="en-US" sz="2800" dirty="0" err="1">
                <a:latin typeface="+mj-lt"/>
              </a:rPr>
              <a:t>cran.r-project.org</a:t>
            </a:r>
            <a:r>
              <a:rPr lang="en-US" sz="2800" dirty="0">
                <a:latin typeface="+mj-lt"/>
              </a:rPr>
              <a:t>/web/packages/data.table/vignettes/</a:t>
            </a:r>
            <a:r>
              <a:rPr lang="en-US" sz="2800" dirty="0" err="1">
                <a:latin typeface="+mj-lt"/>
              </a:rPr>
              <a:t>datatable</a:t>
            </a:r>
            <a:r>
              <a:rPr lang="en-US" sz="2800" dirty="0">
                <a:latin typeface="+mj-lt"/>
              </a:rPr>
              <a:t>-reference-</a:t>
            </a:r>
            <a:r>
              <a:rPr lang="en-US" sz="2800" dirty="0" err="1">
                <a:latin typeface="+mj-lt"/>
              </a:rPr>
              <a:t>semantics.html</a:t>
            </a:r>
            <a:endParaRPr lang="en-US" sz="28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03339-506F-9991-92D0-696D1610036E}"/>
              </a:ext>
            </a:extLst>
          </p:cNvPr>
          <p:cNvSpPr txBox="1"/>
          <p:nvPr/>
        </p:nvSpPr>
        <p:spPr>
          <a:xfrm>
            <a:off x="1674193" y="5470902"/>
            <a:ext cx="8843613" cy="1200329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set* functions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:= operator</a:t>
            </a:r>
          </a:p>
        </p:txBody>
      </p:sp>
    </p:spTree>
    <p:extLst>
      <p:ext uri="{BB962C8B-B14F-4D97-AF65-F5344CB8AC3E}">
        <p14:creationId xmlns:p14="http://schemas.microsoft.com/office/powerpoint/2010/main" val="811488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Reference Semantics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03339-506F-9991-92D0-696D1610036E}"/>
              </a:ext>
            </a:extLst>
          </p:cNvPr>
          <p:cNvSpPr txBox="1"/>
          <p:nvPr/>
        </p:nvSpPr>
        <p:spPr>
          <a:xfrm>
            <a:off x="408673" y="313246"/>
            <a:ext cx="11374655" cy="594008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 = data.table(x = 1L, y = 2L) 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DT_n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names(DT) 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DT_n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[1] "x" "y" 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add a new column by reference 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DT[, z := 3L] 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DT_n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also gets updated 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DT_n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[1] "x" "y" "z" 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use `copy()` 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DT_n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copy(names(DT)) 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DT[, w := 4L] 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DT_n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doesn't get updated 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DT_n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[1] "x" "y" "z"</a:t>
            </a:r>
          </a:p>
        </p:txBody>
      </p:sp>
    </p:spTree>
    <p:extLst>
      <p:ext uri="{BB962C8B-B14F-4D97-AF65-F5344CB8AC3E}">
        <p14:creationId xmlns:p14="http://schemas.microsoft.com/office/powerpoint/2010/main" val="497887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Reference Semantics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5132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latin typeface="+mj-lt"/>
              </a:rPr>
              <a:t>Can avoid these nuances by using one of the following (note shallow is not exported and may change; plan is to make copy to a shallow copy instead of deep sometime soon)</a:t>
            </a:r>
            <a:endParaRPr lang="en-US" sz="28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03339-506F-9991-92D0-696D1610036E}"/>
              </a:ext>
            </a:extLst>
          </p:cNvPr>
          <p:cNvSpPr txBox="1"/>
          <p:nvPr/>
        </p:nvSpPr>
        <p:spPr>
          <a:xfrm>
            <a:off x="1674193" y="3603232"/>
            <a:ext cx="8843613" cy="1200329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copy()</a:t>
            </a:r>
          </a:p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data.table:::shallow()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16EB9-4206-B7A3-75D1-61A141D48817}"/>
              </a:ext>
            </a:extLst>
          </p:cNvPr>
          <p:cNvSpPr txBox="1"/>
          <p:nvPr/>
        </p:nvSpPr>
        <p:spPr>
          <a:xfrm>
            <a:off x="2717794" y="5043516"/>
            <a:ext cx="6756409" cy="156966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Cool Fact: Reference semantics results from the use of C code as R doesn’t naturally use this style of programming</a:t>
            </a:r>
          </a:p>
        </p:txBody>
      </p:sp>
    </p:spTree>
    <p:extLst>
      <p:ext uri="{BB962C8B-B14F-4D97-AF65-F5344CB8AC3E}">
        <p14:creationId xmlns:p14="http://schemas.microsoft.com/office/powerpoint/2010/main" val="90312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300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BB69A2-2C28-4246-BFC1-3316E1737169}"/>
              </a:ext>
            </a:extLst>
          </p:cNvPr>
          <p:cNvSpPr txBox="1"/>
          <p:nvPr/>
        </p:nvSpPr>
        <p:spPr>
          <a:xfrm>
            <a:off x="4317308" y="545130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Book Antiqua" panose="02040602050305030304" pitchFamily="18" charset="0"/>
              </a:rPr>
              <a:t>Tyson S. Barrett</a:t>
            </a:r>
          </a:p>
        </p:txBody>
      </p:sp>
      <p:pic>
        <p:nvPicPr>
          <p:cNvPr id="5" name="Graphic 4" descr="Envelope">
            <a:extLst>
              <a:ext uri="{FF2B5EF4-FFF2-40B4-BE49-F238E27FC236}">
                <a16:creationId xmlns:a16="http://schemas.microsoft.com/office/drawing/2014/main" id="{4F281282-56D9-D24B-B585-77DC2D1C1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158" y="2351624"/>
            <a:ext cx="836840" cy="836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34160A-6E91-974B-BDD7-E3DAEE421DE2}"/>
              </a:ext>
            </a:extLst>
          </p:cNvPr>
          <p:cNvSpPr txBox="1"/>
          <p:nvPr/>
        </p:nvSpPr>
        <p:spPr>
          <a:xfrm>
            <a:off x="1556988" y="2523441"/>
            <a:ext cx="4695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t.barrett88@gmail.com</a:t>
            </a:r>
          </a:p>
        </p:txBody>
      </p:sp>
      <p:pic>
        <p:nvPicPr>
          <p:cNvPr id="9" name="Graphic 8" descr="Download from cloud">
            <a:extLst>
              <a:ext uri="{FF2B5EF4-FFF2-40B4-BE49-F238E27FC236}">
                <a16:creationId xmlns:a16="http://schemas.microsoft.com/office/drawing/2014/main" id="{C5220451-FE73-D34B-8DBD-84604362D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998" y="4764673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3166E2-EE55-1846-902C-8B5F84648553}"/>
              </a:ext>
            </a:extLst>
          </p:cNvPr>
          <p:cNvSpPr txBox="1"/>
          <p:nvPr/>
        </p:nvSpPr>
        <p:spPr>
          <a:xfrm>
            <a:off x="2475549" y="4935649"/>
            <a:ext cx="8205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Slides at </a:t>
            </a:r>
            <a:r>
              <a:rPr lang="en-US" sz="2800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tysonbarrett.com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/teaching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D02718-651E-1C4B-89B2-AADA62CF8F93}"/>
              </a:ext>
            </a:extLst>
          </p:cNvPr>
          <p:cNvSpPr txBox="1"/>
          <p:nvPr/>
        </p:nvSpPr>
        <p:spPr>
          <a:xfrm>
            <a:off x="7670918" y="2468937"/>
            <a:ext cx="362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tysonbarrett.com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9EAC1C3-407E-E44C-8CC7-9FAB343F8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0086" y="3377709"/>
            <a:ext cx="732235" cy="836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F45A6E-5B96-4648-9423-E668BAE6DD68}"/>
              </a:ext>
            </a:extLst>
          </p:cNvPr>
          <p:cNvSpPr txBox="1"/>
          <p:nvPr/>
        </p:nvSpPr>
        <p:spPr>
          <a:xfrm>
            <a:off x="1556988" y="3534519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@</a:t>
            </a:r>
            <a:r>
              <a:rPr lang="en-US" sz="2800" b="1" dirty="0" err="1">
                <a:solidFill>
                  <a:schemeClr val="accent4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healthandstats</a:t>
            </a:r>
            <a:endParaRPr lang="en-US" sz="2800" b="1" dirty="0">
              <a:solidFill>
                <a:schemeClr val="accent4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19" name="Graphic 18" descr="Internet">
            <a:extLst>
              <a:ext uri="{FF2B5EF4-FFF2-40B4-BE49-F238E27FC236}">
                <a16:creationId xmlns:a16="http://schemas.microsoft.com/office/drawing/2014/main" id="{1280D94D-392E-634E-84A9-BAA108A4FF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38589" y="226496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606137-F8D8-B94E-B604-AC46718C0DE9}"/>
              </a:ext>
            </a:extLst>
          </p:cNvPr>
          <p:cNvSpPr txBox="1"/>
          <p:nvPr/>
        </p:nvSpPr>
        <p:spPr>
          <a:xfrm>
            <a:off x="6200815" y="3523181"/>
            <a:ext cx="5125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github.com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tysonstanley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17B02EC-370A-A640-A7CC-44C796FADB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68580" y="3334370"/>
            <a:ext cx="732235" cy="836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BBC684-FC61-5348-9BD5-D0DEFECB94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8D4085-406E-1345-B077-45ACE7FC23A3}"/>
              </a:ext>
            </a:extLst>
          </p:cNvPr>
          <p:cNvSpPr txBox="1"/>
          <p:nvPr/>
        </p:nvSpPr>
        <p:spPr>
          <a:xfrm>
            <a:off x="2403322" y="1235170"/>
            <a:ext cx="738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Book Antiqua" panose="02040602050305030304" pitchFamily="18" charset="0"/>
              </a:rPr>
              <a:t>Thanks to 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Matt </a:t>
            </a:r>
            <a:r>
              <a:rPr lang="en-US" b="1" dirty="0" err="1">
                <a:solidFill>
                  <a:schemeClr val="accent5"/>
                </a:solidFill>
                <a:latin typeface="Book Antiqua" panose="02040602050305030304" pitchFamily="18" charset="0"/>
              </a:rPr>
              <a:t>Dowle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>
                <a:latin typeface="Book Antiqua" panose="02040602050305030304" pitchFamily="18" charset="0"/>
              </a:rPr>
              <a:t>and 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Arun Srinivasan </a:t>
            </a:r>
            <a:r>
              <a:rPr lang="en-US" b="1" dirty="0">
                <a:latin typeface="Book Antiqua" panose="02040602050305030304" pitchFamily="18" charset="0"/>
              </a:rPr>
              <a:t>and 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the </a:t>
            </a:r>
            <a:r>
              <a:rPr lang="en-US" b="1" dirty="0" err="1">
                <a:solidFill>
                  <a:schemeClr val="accent5"/>
                </a:solidFill>
                <a:latin typeface="Book Antiqua" panose="02040602050305030304" pitchFamily="18" charset="0"/>
              </a:rPr>
              <a:t>data.table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 team</a:t>
            </a:r>
            <a:r>
              <a:rPr lang="en-US" b="1" dirty="0">
                <a:latin typeface="Book Antiqua" panose="02040602050305030304" pitchFamily="18" charset="0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95AE9-C92A-DFCF-EB54-E476240B2799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</p:spTree>
    <p:extLst>
      <p:ext uri="{BB962C8B-B14F-4D97-AF65-F5344CB8AC3E}">
        <p14:creationId xmlns:p14="http://schemas.microsoft.com/office/powerpoint/2010/main" val="281941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Agenda</a:t>
            </a:r>
            <a:endParaRPr lang="en-US" sz="5400" b="1" dirty="0">
              <a:solidFill>
                <a:schemeClr val="accent4">
                  <a:lumMod val="20000"/>
                  <a:lumOff val="80000"/>
                </a:schemeClr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A38C0-9633-30E4-FC10-CCECD89C77AA}"/>
              </a:ext>
            </a:extLst>
          </p:cNvPr>
          <p:cNvSpPr txBox="1"/>
          <p:nvPr/>
        </p:nvSpPr>
        <p:spPr>
          <a:xfrm>
            <a:off x="408672" y="1843950"/>
            <a:ext cx="638454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Brief Intro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Keys and Binary Search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Secondary Indices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Programming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Reference Semantics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F2BFA-5427-2FAF-5F59-B0C27873962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pic>
        <p:nvPicPr>
          <p:cNvPr id="4" name="Picture 3" descr="A seal standing in front of a screen&#10;&#10;Description automatically generated">
            <a:extLst>
              <a:ext uri="{FF2B5EF4-FFF2-40B4-BE49-F238E27FC236}">
                <a16:creationId xmlns:a16="http://schemas.microsoft.com/office/drawing/2014/main" id="{F8E8D1BF-2410-D411-FB4B-F8EE330D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215" y="1113023"/>
            <a:ext cx="4858336" cy="4858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7844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Agenda</a:t>
            </a:r>
            <a:endParaRPr lang="en-US" sz="5400" b="1" dirty="0">
              <a:solidFill>
                <a:schemeClr val="accent4">
                  <a:lumMod val="20000"/>
                  <a:lumOff val="80000"/>
                </a:schemeClr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A38C0-9633-30E4-FC10-CCECD89C77AA}"/>
              </a:ext>
            </a:extLst>
          </p:cNvPr>
          <p:cNvSpPr txBox="1"/>
          <p:nvPr/>
        </p:nvSpPr>
        <p:spPr>
          <a:xfrm>
            <a:off x="408672" y="1843950"/>
            <a:ext cx="638454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Brief Intro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Keys and Binary Sort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Secondary Indices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Programming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Reference Semantics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F2BFA-5427-2FAF-5F59-B0C27873962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pic>
        <p:nvPicPr>
          <p:cNvPr id="4" name="Picture 3" descr="A seal standing in front of a screen&#10;&#10;Description automatically generated">
            <a:extLst>
              <a:ext uri="{FF2B5EF4-FFF2-40B4-BE49-F238E27FC236}">
                <a16:creationId xmlns:a16="http://schemas.microsoft.com/office/drawing/2014/main" id="{F8E8D1BF-2410-D411-FB4B-F8EE330D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215" y="1113023"/>
            <a:ext cx="4858336" cy="4858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26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pic>
        <p:nvPicPr>
          <p:cNvPr id="1026" name="Picture 2" descr="Pop Tv GIF by Schitt's Creek">
            <a:extLst>
              <a:ext uri="{FF2B5EF4-FFF2-40B4-BE49-F238E27FC236}">
                <a16:creationId xmlns:a16="http://schemas.microsoft.com/office/drawing/2014/main" id="{EF3334A8-28E1-93D4-085B-92406327D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1623628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500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Feature rich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83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487367-8CD4-5EA7-9461-94B0E90219B6}"/>
              </a:ext>
            </a:extLst>
          </p:cNvPr>
          <p:cNvSpPr txBox="1"/>
          <p:nvPr/>
        </p:nvSpPr>
        <p:spPr>
          <a:xfrm>
            <a:off x="5379962" y="1788676"/>
            <a:ext cx="5724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6000" b="1" dirty="0" err="1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60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</a:t>
            </a:r>
            <a:r>
              <a:rPr lang="en-US" sz="60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60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</a:t>
            </a:r>
            <a:r>
              <a:rPr lang="en-US" sz="60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502A43-CF48-301F-BC31-3CFEC02DE2A5}"/>
              </a:ext>
            </a:extLst>
          </p:cNvPr>
          <p:cNvSpPr txBox="1"/>
          <p:nvPr/>
        </p:nvSpPr>
        <p:spPr>
          <a:xfrm>
            <a:off x="812119" y="3428032"/>
            <a:ext cx="1028037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grp == “treatment”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:= mean(x)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 = id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5BE836-862E-664C-866C-E2F1B7AA164C}"/>
              </a:ext>
            </a:extLst>
          </p:cNvPr>
          <p:cNvSpPr txBox="1"/>
          <p:nvPr/>
        </p:nvSpPr>
        <p:spPr>
          <a:xfrm>
            <a:off x="812119" y="4089752"/>
            <a:ext cx="405110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dt2,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 = “id”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7484F1-713F-3DC3-9A2B-4DB0D1B762C5}"/>
              </a:ext>
            </a:extLst>
          </p:cNvPr>
          <p:cNvSpPr txBox="1"/>
          <p:nvPr/>
        </p:nvSpPr>
        <p:spPr>
          <a:xfrm>
            <a:off x="812119" y="4751472"/>
            <a:ext cx="1049518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dt2,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 = “id”, roll = TRUE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 # rolling joins!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E59A1-AB74-5438-5997-A02CC4A9F1A9}"/>
              </a:ext>
            </a:extLst>
          </p:cNvPr>
          <p:cNvSpPr txBox="1"/>
          <p:nvPr/>
        </p:nvSpPr>
        <p:spPr>
          <a:xfrm>
            <a:off x="816106" y="5413192"/>
            <a:ext cx="383630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dt[,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.N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 = id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2418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9596</TotalTime>
  <Words>3192</Words>
  <Application>Microsoft Macintosh PowerPoint</Application>
  <PresentationFormat>Widescreen</PresentationFormat>
  <Paragraphs>497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Book Antiqua</vt:lpstr>
      <vt:lpstr>Calibri</vt:lpstr>
      <vt:lpstr>Calibri Light</vt:lpstr>
      <vt:lpstr>Consolas</vt:lpstr>
      <vt:lpstr>Fira Code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Tyson Barrett</dc:creator>
  <cp:lastModifiedBy>Tyson Barrett</cp:lastModifiedBy>
  <cp:revision>221</cp:revision>
  <dcterms:created xsi:type="dcterms:W3CDTF">2019-12-13T21:57:51Z</dcterms:created>
  <dcterms:modified xsi:type="dcterms:W3CDTF">2024-05-17T19:20:21Z</dcterms:modified>
</cp:coreProperties>
</file>